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4" autoAdjust="0"/>
  </p:normalViewPr>
  <p:slideViewPr>
    <p:cSldViewPr snapToGrid="0">
      <p:cViewPr varScale="1">
        <p:scale>
          <a:sx n="109" d="100"/>
          <a:sy n="109" d="100"/>
        </p:scale>
        <p:origin x="696"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SUARIO\Desktop\MARZO%202026\REPORTE%20FURAG%20VIGENCIA%202025%20-%20MRZO%202026\INFORMES%20PQRS%202025\PORCENTAJES%20INFORME%20PQRS%20DICIEMBRE%202025%20.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MARZO%202026\REPORTE%20FURAG%20VIGENCIA%202025%20-%20MRZO%202026\INFORMES%20PQRS%202025\PORCENTAJES%20INFORME%20PQRS%20DICIEMBRE%202025%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USUARIO\Desktop\MARZO%202026\REPORTE%20FURAG%20VIGENCIA%202025%20-%20MRZO%202026\INFORMES%20PQRS%202025\PORCENTAJES%20INFORME%20PQRS%20DICIEMBRE%202025%20.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MARZO%202026\REPORTE%20FURAG%20VIGENCIA%202025%20-%20MRZO%202026\INFORMES%20PQRS%202025\PORCENTAJES%20INFORME%20PQRS%20DICIEMBRE%202025%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USUARIO\Desktop\MARZO%202026\REPORTE%20FURAG%20VIGENCIA%202025%20-%20MRZO%202026\INFORMES%20PQRS%202025\PORCENTAJES%20INFORME%20PQRS%20DICIEMBRE%202025%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s-CO"/>
              <a:t>CANALES DE ATENCIÓN  </a:t>
            </a:r>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'total canales comunicacion Juli'!$F$10</c:f>
              <c:strCache>
                <c:ptCount val="1"/>
                <c:pt idx="0">
                  <c:v>TELEFÓNICO </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Juli'!$G$10:$H$10</c:f>
              <c:numCache>
                <c:formatCode>0%</c:formatCode>
                <c:ptCount val="2"/>
                <c:pt idx="0" formatCode="General">
                  <c:v>180</c:v>
                </c:pt>
                <c:pt idx="1">
                  <c:v>0.63604240282685509</c:v>
                </c:pt>
              </c:numCache>
            </c:numRef>
          </c:val>
          <c:extLst>
            <c:ext xmlns:c16="http://schemas.microsoft.com/office/drawing/2014/chart" uri="{C3380CC4-5D6E-409C-BE32-E72D297353CC}">
              <c16:uniqueId val="{00000000-0E18-4E4D-A2FC-5D097A1572B3}"/>
            </c:ext>
          </c:extLst>
        </c:ser>
        <c:ser>
          <c:idx val="1"/>
          <c:order val="1"/>
          <c:tx>
            <c:strRef>
              <c:f>'total canales comunicacion Juli'!$F$11</c:f>
              <c:strCache>
                <c:ptCount val="1"/>
                <c:pt idx="0">
                  <c:v>VIRTUAL </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Juli'!$G$11:$H$11</c:f>
              <c:numCache>
                <c:formatCode>0%</c:formatCode>
                <c:ptCount val="2"/>
                <c:pt idx="0" formatCode="General">
                  <c:v>92</c:v>
                </c:pt>
                <c:pt idx="1">
                  <c:v>0.32508833922261482</c:v>
                </c:pt>
              </c:numCache>
            </c:numRef>
          </c:val>
          <c:extLst>
            <c:ext xmlns:c16="http://schemas.microsoft.com/office/drawing/2014/chart" uri="{C3380CC4-5D6E-409C-BE32-E72D297353CC}">
              <c16:uniqueId val="{00000001-0E18-4E4D-A2FC-5D097A1572B3}"/>
            </c:ext>
          </c:extLst>
        </c:ser>
        <c:ser>
          <c:idx val="2"/>
          <c:order val="2"/>
          <c:tx>
            <c:strRef>
              <c:f>'total canales comunicacion Juli'!$F$12</c:f>
              <c:strCache>
                <c:ptCount val="1"/>
                <c:pt idx="0">
                  <c:v>PRESENCIAL Y ESCRITO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Juli'!$G$12:$H$12</c:f>
              <c:numCache>
                <c:formatCode>0%</c:formatCode>
                <c:ptCount val="2"/>
                <c:pt idx="0" formatCode="General">
                  <c:v>11</c:v>
                </c:pt>
                <c:pt idx="1">
                  <c:v>3.8869257950530034E-2</c:v>
                </c:pt>
              </c:numCache>
            </c:numRef>
          </c:val>
          <c:extLst>
            <c:ext xmlns:c16="http://schemas.microsoft.com/office/drawing/2014/chart" uri="{C3380CC4-5D6E-409C-BE32-E72D297353CC}">
              <c16:uniqueId val="{00000002-0E18-4E4D-A2FC-5D097A1572B3}"/>
            </c:ext>
          </c:extLst>
        </c:ser>
        <c:ser>
          <c:idx val="3"/>
          <c:order val="3"/>
          <c:tx>
            <c:strRef>
              <c:f>'total canales comunicacion Juli'!$F$13</c:f>
              <c:strCache>
                <c:ptCount val="1"/>
                <c:pt idx="0">
                  <c:v>TOTAL</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Juli'!$G$13:$H$13</c:f>
              <c:numCache>
                <c:formatCode>0%</c:formatCode>
                <c:ptCount val="2"/>
                <c:pt idx="0" formatCode="General">
                  <c:v>283</c:v>
                </c:pt>
                <c:pt idx="1">
                  <c:v>1</c:v>
                </c:pt>
              </c:numCache>
            </c:numRef>
          </c:val>
          <c:extLst>
            <c:ext xmlns:c16="http://schemas.microsoft.com/office/drawing/2014/chart" uri="{C3380CC4-5D6E-409C-BE32-E72D297353CC}">
              <c16:uniqueId val="{00000003-0E18-4E4D-A2FC-5D097A1572B3}"/>
            </c:ext>
          </c:extLst>
        </c:ser>
        <c:dLbls>
          <c:dLblPos val="inEnd"/>
          <c:showLegendKey val="0"/>
          <c:showVal val="1"/>
          <c:showCatName val="0"/>
          <c:showSerName val="0"/>
          <c:showPercent val="0"/>
          <c:showBubbleSize val="0"/>
        </c:dLbls>
        <c:gapWidth val="80"/>
        <c:overlap val="25"/>
        <c:axId val="-217040160"/>
        <c:axId val="-217036352"/>
      </c:barChart>
      <c:catAx>
        <c:axId val="-21704016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217036352"/>
        <c:crosses val="autoZero"/>
        <c:auto val="1"/>
        <c:lblAlgn val="ctr"/>
        <c:lblOffset val="100"/>
        <c:noMultiLvlLbl val="0"/>
      </c:catAx>
      <c:valAx>
        <c:axId val="-21703635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217040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CO"/>
              <a:t>LINEA MOVIL 3138052807   </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'comunicacion telefonica'!$G$9</c:f>
              <c:strCache>
                <c:ptCount val="1"/>
                <c:pt idx="0">
                  <c:v>CANTIDAD</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telefonica'!$G$10:$G$13</c:f>
              <c:numCache>
                <c:formatCode>General</c:formatCode>
                <c:ptCount val="4"/>
                <c:pt idx="0">
                  <c:v>180</c:v>
                </c:pt>
                <c:pt idx="1">
                  <c:v>0</c:v>
                </c:pt>
                <c:pt idx="2">
                  <c:v>0</c:v>
                </c:pt>
                <c:pt idx="3">
                  <c:v>180</c:v>
                </c:pt>
              </c:numCache>
            </c:numRef>
          </c:val>
          <c:extLst>
            <c:ext xmlns:c16="http://schemas.microsoft.com/office/drawing/2014/chart" uri="{C3380CC4-5D6E-409C-BE32-E72D297353CC}">
              <c16:uniqueId val="{00000000-5DC2-4A21-910C-C582559E54E3}"/>
            </c:ext>
          </c:extLst>
        </c:ser>
        <c:ser>
          <c:idx val="1"/>
          <c:order val="1"/>
          <c:tx>
            <c:strRef>
              <c:f>'comunicacion telefonica'!$H$9</c:f>
              <c:strCache>
                <c:ptCount val="1"/>
                <c:pt idx="0">
                  <c:v>PORCENTAJE </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invertIfNegative val="0"/>
          <c:dLbls>
            <c:dLbl>
              <c:idx val="0"/>
              <c:layout>
                <c:manualLayout>
                  <c:x val="1.916495964148375E-2"/>
                  <c:y val="-6.5306122448979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C2-4A21-910C-C582559E54E3}"/>
                </c:ext>
              </c:extLst>
            </c:dLbl>
            <c:dLbl>
              <c:idx val="1"/>
              <c:layout>
                <c:manualLayout>
                  <c:x val="1.6427108264128982E-2"/>
                  <c:y val="-5.9863945578231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C2-4A21-910C-C582559E54E3}"/>
                </c:ext>
              </c:extLst>
            </c:dLbl>
            <c:dLbl>
              <c:idx val="2"/>
              <c:layout>
                <c:manualLayout>
                  <c:x val="3.0116365150902939E-2"/>
                  <c:y val="-8.7074829931972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C2-4A21-910C-C582559E54E3}"/>
                </c:ext>
              </c:extLst>
            </c:dLbl>
            <c:dLbl>
              <c:idx val="3"/>
              <c:layout>
                <c:manualLayout>
                  <c:x val="1.916495964148365E-2"/>
                  <c:y val="-5.4421768707483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C2-4A21-910C-C582559E54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telefonica'!$H$10:$H$13</c:f>
              <c:numCache>
                <c:formatCode>0%</c:formatCode>
                <c:ptCount val="4"/>
                <c:pt idx="0">
                  <c:v>1</c:v>
                </c:pt>
                <c:pt idx="1">
                  <c:v>0</c:v>
                </c:pt>
                <c:pt idx="2">
                  <c:v>0</c:v>
                </c:pt>
                <c:pt idx="3">
                  <c:v>1</c:v>
                </c:pt>
              </c:numCache>
            </c:numRef>
          </c:val>
          <c:extLst>
            <c:ext xmlns:c16="http://schemas.microsoft.com/office/drawing/2014/chart" uri="{C3380CC4-5D6E-409C-BE32-E72D297353CC}">
              <c16:uniqueId val="{00000005-5DC2-4A21-910C-C582559E54E3}"/>
            </c:ext>
          </c:extLst>
        </c:ser>
        <c:dLbls>
          <c:showLegendKey val="0"/>
          <c:showVal val="1"/>
          <c:showCatName val="0"/>
          <c:showSerName val="0"/>
          <c:showPercent val="0"/>
          <c:showBubbleSize val="0"/>
        </c:dLbls>
        <c:gapWidth val="150"/>
        <c:shape val="box"/>
        <c:axId val="-217036896"/>
        <c:axId val="-217039616"/>
        <c:axId val="0"/>
      </c:bar3DChart>
      <c:catAx>
        <c:axId val="-217036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CO"/>
          </a:p>
        </c:txPr>
        <c:crossAx val="-217039616"/>
        <c:crosses val="autoZero"/>
        <c:auto val="1"/>
        <c:lblAlgn val="ctr"/>
        <c:lblOffset val="100"/>
        <c:noMultiLvlLbl val="0"/>
      </c:catAx>
      <c:valAx>
        <c:axId val="-21703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CO"/>
          </a:p>
        </c:txPr>
        <c:crossAx val="-21703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a:t>Correos Institucionales</a:t>
            </a:r>
          </a:p>
        </c:rich>
      </c:tx>
      <c:layout>
        <c:manualLayout>
          <c:xMode val="edge"/>
          <c:yMode val="edge"/>
          <c:x val="0.28244953101792508"/>
          <c:y val="4.020100502512562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'canales virtual DICIEMBRE'!$G$9</c:f>
              <c:strCache>
                <c:ptCount val="1"/>
                <c:pt idx="0">
                  <c:v>CANTIDAD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'canales virtual DICIEMBRE'!$F$10:$F$12</c:f>
              <c:strCache>
                <c:ptCount val="3"/>
                <c:pt idx="0">
                  <c:v>atencionalusuario@itp.edu.co</c:v>
                </c:pt>
                <c:pt idx="1">
                  <c:v>notificacionesjudiciales@itp.edu.co</c:v>
                </c:pt>
                <c:pt idx="2">
                  <c:v>TOTAL VIRTUAL </c:v>
                </c:pt>
              </c:strCache>
            </c:strRef>
          </c:cat>
          <c:val>
            <c:numRef>
              <c:f>'canales virtual DICIEMBRE'!$G$10:$G$12</c:f>
              <c:numCache>
                <c:formatCode>General</c:formatCode>
                <c:ptCount val="3"/>
                <c:pt idx="0">
                  <c:v>92</c:v>
                </c:pt>
                <c:pt idx="1">
                  <c:v>1</c:v>
                </c:pt>
                <c:pt idx="2">
                  <c:v>93</c:v>
                </c:pt>
              </c:numCache>
            </c:numRef>
          </c:val>
          <c:extLst>
            <c:ext xmlns:c16="http://schemas.microsoft.com/office/drawing/2014/chart" uri="{C3380CC4-5D6E-409C-BE32-E72D297353CC}">
              <c16:uniqueId val="{00000000-178D-4091-8732-986D94D6EEB4}"/>
            </c:ext>
          </c:extLst>
        </c:ser>
        <c:ser>
          <c:idx val="1"/>
          <c:order val="1"/>
          <c:tx>
            <c:strRef>
              <c:f>'canales virtual DICIEMBRE'!$H$9</c:f>
              <c:strCache>
                <c:ptCount val="1"/>
                <c:pt idx="0">
                  <c:v>PORCENTAJE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'canales virtual DICIEMBRE'!$F$10:$F$12</c:f>
              <c:strCache>
                <c:ptCount val="3"/>
                <c:pt idx="0">
                  <c:v>atencionalusuario@itp.edu.co</c:v>
                </c:pt>
                <c:pt idx="1">
                  <c:v>notificacionesjudiciales@itp.edu.co</c:v>
                </c:pt>
                <c:pt idx="2">
                  <c:v>TOTAL VIRTUAL </c:v>
                </c:pt>
              </c:strCache>
            </c:strRef>
          </c:cat>
          <c:val>
            <c:numRef>
              <c:f>'canales virtual DICIEMBRE'!$H$10:$H$12</c:f>
              <c:numCache>
                <c:formatCode>0%</c:formatCode>
                <c:ptCount val="3"/>
                <c:pt idx="0">
                  <c:v>0.97</c:v>
                </c:pt>
                <c:pt idx="1">
                  <c:v>0.03</c:v>
                </c:pt>
                <c:pt idx="2">
                  <c:v>1</c:v>
                </c:pt>
              </c:numCache>
            </c:numRef>
          </c:val>
          <c:extLst>
            <c:ext xmlns:c16="http://schemas.microsoft.com/office/drawing/2014/chart" uri="{C3380CC4-5D6E-409C-BE32-E72D297353CC}">
              <c16:uniqueId val="{00000001-178D-4091-8732-986D94D6EEB4}"/>
            </c:ext>
          </c:extLst>
        </c:ser>
        <c:dLbls>
          <c:showLegendKey val="0"/>
          <c:showVal val="1"/>
          <c:showCatName val="0"/>
          <c:showSerName val="0"/>
          <c:showPercent val="0"/>
          <c:showBubbleSize val="0"/>
        </c:dLbls>
        <c:gapWidth val="150"/>
        <c:overlap val="100"/>
        <c:axId val="-217026560"/>
        <c:axId val="-217037984"/>
      </c:barChart>
      <c:catAx>
        <c:axId val="-2170265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7984"/>
        <c:crosses val="autoZero"/>
        <c:auto val="1"/>
        <c:lblAlgn val="ctr"/>
        <c:lblOffset val="100"/>
        <c:noMultiLvlLbl val="0"/>
      </c:catAx>
      <c:valAx>
        <c:axId val="-217037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2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a:t>PQRSD POR MODALIDAD DE PETICIÓN  </a:t>
            </a:r>
          </a:p>
        </c:rich>
      </c:tx>
      <c:layout>
        <c:manualLayout>
          <c:xMode val="edge"/>
          <c:yMode val="edge"/>
          <c:x val="0.32857823034214556"/>
          <c:y val="3.523334122751455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55988735401969E-2"/>
          <c:y val="7.0640732722066474E-2"/>
          <c:w val="0.85575523610334536"/>
          <c:h val="0.75348202616009341"/>
        </c:manualLayout>
      </c:layout>
      <c:bar3DChart>
        <c:barDir val="col"/>
        <c:grouping val="clustered"/>
        <c:varyColors val="0"/>
        <c:ser>
          <c:idx val="0"/>
          <c:order val="0"/>
          <c:tx>
            <c:strRef>
              <c:f>'tipos pqrs DICIEMBRE 2025'!$G$9</c:f>
              <c:strCache>
                <c:ptCount val="1"/>
                <c:pt idx="0">
                  <c:v>CANTIDAD</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pqrs DICIEMBRE 2025'!$F$10:$F$16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'tipos pqrs DICIEMBRE 2025'!$G$10:$G$16</c:f>
              <c:numCache>
                <c:formatCode>0</c:formatCode>
                <c:ptCount val="7"/>
                <c:pt idx="0">
                  <c:v>95</c:v>
                </c:pt>
                <c:pt idx="1">
                  <c:v>97</c:v>
                </c:pt>
                <c:pt idx="2">
                  <c:v>0</c:v>
                </c:pt>
                <c:pt idx="3">
                  <c:v>0</c:v>
                </c:pt>
                <c:pt idx="4">
                  <c:v>0</c:v>
                </c:pt>
                <c:pt idx="5">
                  <c:v>0</c:v>
                </c:pt>
                <c:pt idx="6">
                  <c:v>91</c:v>
                </c:pt>
              </c:numCache>
            </c:numRef>
          </c:val>
          <c:extLst>
            <c:ext xmlns:c16="http://schemas.microsoft.com/office/drawing/2014/chart" uri="{C3380CC4-5D6E-409C-BE32-E72D297353CC}">
              <c16:uniqueId val="{00000000-F623-4C94-9256-3EA19930202D}"/>
            </c:ext>
          </c:extLst>
        </c:ser>
        <c:ser>
          <c:idx val="1"/>
          <c:order val="1"/>
          <c:tx>
            <c:strRef>
              <c:f>'tipos pqrs DICIEMBRE 2025'!$H$9</c:f>
              <c:strCache>
                <c:ptCount val="1"/>
                <c:pt idx="0">
                  <c:v>PORCENTAJE </c:v>
                </c:pt>
              </c:strCache>
            </c:strRef>
          </c:tx>
          <c:spPr>
            <a:solidFill>
              <a:schemeClr val="accent2"/>
            </a:solidFill>
            <a:ln>
              <a:noFill/>
            </a:ln>
            <a:effectLst/>
            <a:sp3d/>
          </c:spPr>
          <c:invertIfNegative val="0"/>
          <c:dLbls>
            <c:dLbl>
              <c:idx val="0"/>
              <c:layout>
                <c:manualLayout>
                  <c:x val="2.4511401364769887E-2"/>
                  <c:y val="-3.6226943832262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23-4C94-9256-3EA19930202D}"/>
                </c:ext>
              </c:extLst>
            </c:dLbl>
            <c:dLbl>
              <c:idx val="1"/>
              <c:layout>
                <c:manualLayout>
                  <c:x val="2.4511401364769887E-2"/>
                  <c:y val="-7.24538876645266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23-4C94-9256-3EA19930202D}"/>
                </c:ext>
              </c:extLst>
            </c:dLbl>
            <c:dLbl>
              <c:idx val="6"/>
              <c:layout>
                <c:manualLayout>
                  <c:x val="3.2053371015468311E-2"/>
                  <c:y val="-6.6415296457310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23-4C94-9256-3EA1993020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pqrs DICIEMBRE 2025'!$F$10:$F$16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'tipos pqrs DICIEMBRE 2025'!$H$10:$H$16</c:f>
              <c:numCache>
                <c:formatCode>0%</c:formatCode>
                <c:ptCount val="7"/>
                <c:pt idx="0">
                  <c:v>0.33568904593639576</c:v>
                </c:pt>
                <c:pt idx="1">
                  <c:v>0.34275618374558303</c:v>
                </c:pt>
                <c:pt idx="2">
                  <c:v>0</c:v>
                </c:pt>
                <c:pt idx="3">
                  <c:v>0</c:v>
                </c:pt>
                <c:pt idx="4">
                  <c:v>0</c:v>
                </c:pt>
                <c:pt idx="5">
                  <c:v>0</c:v>
                </c:pt>
                <c:pt idx="6">
                  <c:v>0.32155477031802121</c:v>
                </c:pt>
              </c:numCache>
            </c:numRef>
          </c:val>
          <c:extLst>
            <c:ext xmlns:c16="http://schemas.microsoft.com/office/drawing/2014/chart" uri="{C3380CC4-5D6E-409C-BE32-E72D297353CC}">
              <c16:uniqueId val="{00000001-F623-4C94-9256-3EA19930202D}"/>
            </c:ext>
          </c:extLst>
        </c:ser>
        <c:dLbls>
          <c:showLegendKey val="0"/>
          <c:showVal val="1"/>
          <c:showCatName val="0"/>
          <c:showSerName val="0"/>
          <c:showPercent val="0"/>
          <c:showBubbleSize val="0"/>
        </c:dLbls>
        <c:gapWidth val="150"/>
        <c:shape val="box"/>
        <c:axId val="-217030368"/>
        <c:axId val="-217033088"/>
        <c:axId val="0"/>
      </c:bar3DChart>
      <c:catAx>
        <c:axId val="-217030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33088"/>
        <c:crosses val="autoZero"/>
        <c:auto val="1"/>
        <c:lblAlgn val="ctr"/>
        <c:lblOffset val="100"/>
        <c:noMultiLvlLbl val="0"/>
      </c:catAx>
      <c:valAx>
        <c:axId val="-217033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3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PETICIONES ATENDIDAS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 Total PQRSD Atendidas 259</c:v>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'Peticiones por dependencia'!$D$10:$D$22</c:f>
              <c:strCache>
                <c:ptCount val="13"/>
                <c:pt idx="0">
                  <c:v>ATENCION AL USUARIO</c:v>
                </c:pt>
                <c:pt idx="1">
                  <c:v>BIENESTAR UNIVERSITARIO</c:v>
                </c:pt>
                <c:pt idx="2">
                  <c:v>CONTRATACION</c:v>
                </c:pt>
                <c:pt idx="3">
                  <c:v>JURIDICA</c:v>
                </c:pt>
                <c:pt idx="4">
                  <c:v>RECTORIA</c:v>
                </c:pt>
                <c:pt idx="5">
                  <c:v>REGISTRO Y CONTROL</c:v>
                </c:pt>
                <c:pt idx="6">
                  <c:v>SALA DE DOCENTES</c:v>
                </c:pt>
                <c:pt idx="7">
                  <c:v>TALENTO HUMANO</c:v>
                </c:pt>
                <c:pt idx="8">
                  <c:v>TESORERIA</c:v>
                </c:pt>
                <c:pt idx="9">
                  <c:v>SECRETARIA CONSEJO ACADEMICO  </c:v>
                </c:pt>
                <c:pt idx="10">
                  <c:v>CONSEJO ACADEMICO </c:v>
                </c:pt>
                <c:pt idx="11">
                  <c:v>VICERRECTORIA ACADEMICA</c:v>
                </c:pt>
                <c:pt idx="12">
                  <c:v>VICERRECTORIA ADMINISTRATIVA</c:v>
                </c:pt>
              </c:strCache>
            </c:strRef>
          </c:cat>
          <c:val>
            <c:numRef>
              <c:f>'Peticiones por dependencia'!$F$10:$F$22</c:f>
              <c:numCache>
                <c:formatCode>General</c:formatCode>
                <c:ptCount val="13"/>
                <c:pt idx="0">
                  <c:v>46</c:v>
                </c:pt>
                <c:pt idx="1">
                  <c:v>10</c:v>
                </c:pt>
                <c:pt idx="2">
                  <c:v>8</c:v>
                </c:pt>
                <c:pt idx="3">
                  <c:v>10</c:v>
                </c:pt>
                <c:pt idx="4">
                  <c:v>6</c:v>
                </c:pt>
                <c:pt idx="5">
                  <c:v>40</c:v>
                </c:pt>
                <c:pt idx="6">
                  <c:v>48</c:v>
                </c:pt>
                <c:pt idx="7">
                  <c:v>25</c:v>
                </c:pt>
                <c:pt idx="8">
                  <c:v>13</c:v>
                </c:pt>
                <c:pt idx="9">
                  <c:v>14</c:v>
                </c:pt>
                <c:pt idx="10">
                  <c:v>13</c:v>
                </c:pt>
                <c:pt idx="11">
                  <c:v>16</c:v>
                </c:pt>
                <c:pt idx="12">
                  <c:v>10</c:v>
                </c:pt>
              </c:numCache>
            </c:numRef>
          </c:val>
          <c:extLst>
            <c:ext xmlns:c16="http://schemas.microsoft.com/office/drawing/2014/chart" uri="{C3380CC4-5D6E-409C-BE32-E72D297353CC}">
              <c16:uniqueId val="{00000000-5B1B-47FF-9A3C-D4D8E6AD73C0}"/>
            </c:ext>
          </c:extLst>
        </c:ser>
        <c:dLbls>
          <c:showLegendKey val="0"/>
          <c:showVal val="1"/>
          <c:showCatName val="0"/>
          <c:showSerName val="0"/>
          <c:showPercent val="0"/>
          <c:showBubbleSize val="0"/>
        </c:dLbls>
        <c:gapWidth val="150"/>
        <c:shape val="box"/>
        <c:axId val="-217032544"/>
        <c:axId val="-217029280"/>
        <c:axId val="0"/>
        <c:extLst>
          <c:ext xmlns:c15="http://schemas.microsoft.com/office/drawing/2012/chart" uri="{02D57815-91ED-43cb-92C2-25804820EDAC}">
            <c15:filteredBarSeries>
              <c15:ser>
                <c:idx val="1"/>
                <c:order val="1"/>
                <c:tx>
                  <c:v>PETICIONES ATENDIDAS </c:v>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'Peticiones por dependencia'!$D$10:$D$22</c15:sqref>
                        </c15:formulaRef>
                      </c:ext>
                    </c:extLst>
                    <c:strCache>
                      <c:ptCount val="13"/>
                      <c:pt idx="0">
                        <c:v>ATENCION AL USUARIO</c:v>
                      </c:pt>
                      <c:pt idx="1">
                        <c:v>BIENESTAR UNIVERSITARIO</c:v>
                      </c:pt>
                      <c:pt idx="2">
                        <c:v>CONTRATACION</c:v>
                      </c:pt>
                      <c:pt idx="3">
                        <c:v>JURIDICA</c:v>
                      </c:pt>
                      <c:pt idx="4">
                        <c:v>RECTORIA</c:v>
                      </c:pt>
                      <c:pt idx="5">
                        <c:v>REGISTRO Y CONTROL</c:v>
                      </c:pt>
                      <c:pt idx="6">
                        <c:v>SALA DE DOCENTES</c:v>
                      </c:pt>
                      <c:pt idx="7">
                        <c:v>TALENTO HUMANO</c:v>
                      </c:pt>
                      <c:pt idx="8">
                        <c:v>TESORERIA</c:v>
                      </c:pt>
                      <c:pt idx="9">
                        <c:v>SECRETARIA CONSEJO ACADEMICO  </c:v>
                      </c:pt>
                      <c:pt idx="10">
                        <c:v>CONSEJO ACADEMICO </c:v>
                      </c:pt>
                      <c:pt idx="11">
                        <c:v>VICERRECTORIA ACADEMICA</c:v>
                      </c:pt>
                      <c:pt idx="12">
                        <c:v>VICERRECTORIA ADMINISTRATIVA</c:v>
                      </c:pt>
                    </c:strCache>
                  </c:strRef>
                </c:cat>
                <c:val>
                  <c:numRef>
                    <c:extLst>
                      <c:ext uri="{02D57815-91ED-43cb-92C2-25804820EDAC}">
                        <c15:formulaRef>
                          <c15:sqref>'Peticiones por dependencia'!$C$10:$C$22</c15:sqref>
                        </c15:formulaRef>
                      </c:ext>
                    </c:extLst>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val>
                <c:extLst>
                  <c:ext xmlns:c16="http://schemas.microsoft.com/office/drawing/2014/chart" uri="{C3380CC4-5D6E-409C-BE32-E72D297353CC}">
                    <c16:uniqueId val="{00000001-5B1B-47FF-9A3C-D4D8E6AD73C0}"/>
                  </c:ext>
                </c:extLst>
              </c15:ser>
            </c15:filteredBarSeries>
          </c:ext>
        </c:extLst>
      </c:bar3DChart>
      <c:catAx>
        <c:axId val="-2170325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DEPENDENCIA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29280"/>
        <c:crosses val="autoZero"/>
        <c:auto val="1"/>
        <c:lblAlgn val="ctr"/>
        <c:lblOffset val="100"/>
        <c:noMultiLvlLbl val="0"/>
      </c:catAx>
      <c:valAx>
        <c:axId val="-217029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PQRSD Atendidas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165EC-2CE7-4FF7-8D30-98E4A5757953}" type="datetimeFigureOut">
              <a:rPr lang="es-CO" smtClean="0"/>
              <a:t>7/04/2026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4C292-34A6-4176-BF6D-64A3A0EA0BEA}" type="slidenum">
              <a:rPr lang="es-CO" smtClean="0"/>
              <a:t>‹Nº›</a:t>
            </a:fld>
            <a:endParaRPr lang="es-CO"/>
          </a:p>
        </p:txBody>
      </p:sp>
    </p:spTree>
    <p:extLst>
      <p:ext uri="{BB962C8B-B14F-4D97-AF65-F5344CB8AC3E}">
        <p14:creationId xmlns:p14="http://schemas.microsoft.com/office/powerpoint/2010/main" val="367767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D04C292-34A6-4176-BF6D-64A3A0EA0BEA}" type="slidenum">
              <a:rPr lang="es-CO" smtClean="0"/>
              <a:t>6</a:t>
            </a:fld>
            <a:endParaRPr lang="es-CO"/>
          </a:p>
        </p:txBody>
      </p:sp>
    </p:spTree>
    <p:extLst>
      <p:ext uri="{BB962C8B-B14F-4D97-AF65-F5344CB8AC3E}">
        <p14:creationId xmlns:p14="http://schemas.microsoft.com/office/powerpoint/2010/main" val="429184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9A580-5E42-4D6B-9E6A-D42BF636F4F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8D85AD6-BA74-4D1C-9663-9B4B3BD8CF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787A504-49F6-4926-B3A5-97DD84CCF545}"/>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B8570D02-A447-4D92-94BA-3A5C7EA896E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5FF4ECE-4DF4-4651-93E8-DAFE12B87CC9}"/>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424492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3231F-DDED-402A-A654-4CE032F67CA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0540B1F-9A6C-4749-86A3-A4FEEC88A59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5C7EE4C-6B17-491E-A976-826C90195414}"/>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FAAD43D4-DF10-4CFB-AE63-CB40FD07904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13075E3-27A8-47C8-9EEC-A4BC8C22B521}"/>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96209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72815-4036-4FD8-A6F7-184C2B90B38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DC4947B-7A3E-4D08-9012-AD11500EC4E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B40FB95-DCB5-41CA-9DE0-397E6EA1E8E4}"/>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8A25D060-5928-48A9-BF66-E864328F7F4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8C85416-DA01-473F-9D0A-706036F05742}"/>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20173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D7436A-ABE4-4EF2-94CB-FF49597C33D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755CB46-E97E-4A78-AFA2-D6C57FF260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BD707C3-914A-4B34-B7C5-100A1431D2AE}"/>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9215A458-0272-4454-8E82-A50F6C34660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601E31E-1584-46E2-8035-1FD37E937E49}"/>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231491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B1A8D-D534-49E8-8CA8-6C09053253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B8A649A-199F-4B04-8517-758772E60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168D41D-F7CC-4616-993F-1FFF0499AA32}"/>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D999223A-EDFB-45AB-B540-B198E7133BB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975BBBE-5B33-4A42-9AF2-714E1AF2E4F6}"/>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58013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3250C-E946-4E0D-B059-3569652018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2F5F63A-F3B8-458B-8E3A-99F524318D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6A633AA-478A-4C77-96BB-99298231CB8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027B06A-1892-4B69-BBA9-9B1EA99B929E}"/>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6" name="Marcador de pie de página 5">
            <a:extLst>
              <a:ext uri="{FF2B5EF4-FFF2-40B4-BE49-F238E27FC236}">
                <a16:creationId xmlns:a16="http://schemas.microsoft.com/office/drawing/2014/main" id="{76EFD92E-2E9E-4C63-8AE9-1A7F858CC8C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F654310-F245-4BDD-BEE5-C840937C80ED}"/>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75315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A0F4C-0504-4698-A004-108A14004F0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444EDE6-7E68-4ABE-ACCB-8C35DB9C2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2E8C50-DC3A-47A1-A3AE-3009787F9E1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8FA0490-CDD8-4FD5-869A-71AE9F30E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7917E4-B375-43F8-9E60-32F6C721C51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C9510ADF-BBA8-490D-8142-40ED48BE5423}"/>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8" name="Marcador de pie de página 7">
            <a:extLst>
              <a:ext uri="{FF2B5EF4-FFF2-40B4-BE49-F238E27FC236}">
                <a16:creationId xmlns:a16="http://schemas.microsoft.com/office/drawing/2014/main" id="{89B4B28E-C99D-4C45-B7F8-DC2F911AFAF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5203D93-0B97-41B6-BCCA-07C7D0FDBA88}"/>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334915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5EDD5-113B-4908-86E3-8591B39B35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FA86A61-36A7-4644-912D-047468B9F2CB}"/>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4" name="Marcador de pie de página 3">
            <a:extLst>
              <a:ext uri="{FF2B5EF4-FFF2-40B4-BE49-F238E27FC236}">
                <a16:creationId xmlns:a16="http://schemas.microsoft.com/office/drawing/2014/main" id="{E5372AFB-7656-418D-A3B0-5AF0FC33B34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6BA7AB7-055A-402C-BE5A-615E853C89BD}"/>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360849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D4F8CD3-DD3A-4A1B-A7FA-CFE5B227DE84}"/>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3" name="Marcador de pie de página 2">
            <a:extLst>
              <a:ext uri="{FF2B5EF4-FFF2-40B4-BE49-F238E27FC236}">
                <a16:creationId xmlns:a16="http://schemas.microsoft.com/office/drawing/2014/main" id="{083F386A-97AD-42CD-B570-5E076939817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3F39D792-FB61-4D31-9D8E-53CA5709C546}"/>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72938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2E9DC-0678-42FE-BE88-E7B13DF142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3BEBEC-266C-4363-B578-FD504B16EE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525521B-9DAE-41E2-8170-24494BF8B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C79DBC-5A53-422D-972C-C93074ED956B}"/>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6" name="Marcador de pie de página 5">
            <a:extLst>
              <a:ext uri="{FF2B5EF4-FFF2-40B4-BE49-F238E27FC236}">
                <a16:creationId xmlns:a16="http://schemas.microsoft.com/office/drawing/2014/main" id="{54564FE0-88E7-4B75-8EC4-C9BEAA826F7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75393DD-41DF-4C25-B4FE-68A638CE7002}"/>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24080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78EDA-3525-401F-880D-CF35DAEA0C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131230E-4BFB-4BDE-8C43-5B8B92AB2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0714C5E-A198-40D2-85B9-9ED8FA071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CB6304-38D4-4A4A-8728-2CD1CA20F2BB}"/>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6" name="Marcador de pie de página 5">
            <a:extLst>
              <a:ext uri="{FF2B5EF4-FFF2-40B4-BE49-F238E27FC236}">
                <a16:creationId xmlns:a16="http://schemas.microsoft.com/office/drawing/2014/main" id="{938B0F8E-EB16-48F9-98C8-A2E0BFBD98E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E93B29F-D570-469B-8D77-C7B6D5D64AAA}"/>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6805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8F04BB-080E-4B26-8793-409578521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58B54E1-2391-45D4-982D-FD685C6E3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212F1E8-4AF7-475A-BCB8-F05CBC2F22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F492DB95-3767-4B0B-A27E-A3BED75CE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C5DCD90-64DB-4DEF-B6C0-9221B5E76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60CB1-B878-42B6-86B8-6CE9BFFBC2CF}" type="slidenum">
              <a:rPr lang="es-CO" smtClean="0"/>
              <a:t>‹Nº›</a:t>
            </a:fld>
            <a:endParaRPr lang="es-CO"/>
          </a:p>
        </p:txBody>
      </p:sp>
    </p:spTree>
    <p:extLst>
      <p:ext uri="{BB962C8B-B14F-4D97-AF65-F5344CB8AC3E}">
        <p14:creationId xmlns:p14="http://schemas.microsoft.com/office/powerpoint/2010/main" val="1735653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hyperlink" Target="mailto:notificacionesjudiciales@itp.edu.co" TargetMode="External"/><Relationship Id="rId3" Type="http://schemas.openxmlformats.org/officeDocument/2006/relationships/image" Target="../media/image6.jpg"/><Relationship Id="rId7" Type="http://schemas.openxmlformats.org/officeDocument/2006/relationships/hyperlink" Target="mailto:atencionalusuario@itp.edu.co"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6.jpg"/><Relationship Id="rId7"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chart" Target="../charts/chart5.x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l="50640" t="29886" r="24555" b="51305"/>
          <a:stretch/>
        </p:blipFill>
        <p:spPr>
          <a:xfrm>
            <a:off x="6119445" y="633045"/>
            <a:ext cx="5812891" cy="2479432"/>
          </a:xfrm>
          <a:prstGeom prst="rect">
            <a:avLst/>
          </a:prstGeom>
        </p:spPr>
      </p:pic>
      <p:pic>
        <p:nvPicPr>
          <p:cNvPr id="7" name="Imagen 6"/>
          <p:cNvPicPr/>
          <p:nvPr/>
        </p:nvPicPr>
        <p:blipFill rotWithShape="1">
          <a:blip r:embed="rId4"/>
          <a:srcRect l="63756" t="49624" r="24059" b="30978"/>
          <a:stretch/>
        </p:blipFill>
        <p:spPr bwMode="auto">
          <a:xfrm>
            <a:off x="9372600" y="3307937"/>
            <a:ext cx="2454715" cy="2126078"/>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5"/>
          <a:stretch>
            <a:fillRect/>
          </a:stretch>
        </p:blipFill>
        <p:spPr>
          <a:xfrm>
            <a:off x="3615958" y="5752844"/>
            <a:ext cx="5962405" cy="469433"/>
          </a:xfrm>
          <a:prstGeom prst="rect">
            <a:avLst/>
          </a:prstGeom>
        </p:spPr>
      </p:pic>
      <p:sp>
        <p:nvSpPr>
          <p:cNvPr id="3" name="Rectángulo 2"/>
          <p:cNvSpPr/>
          <p:nvPr/>
        </p:nvSpPr>
        <p:spPr>
          <a:xfrm>
            <a:off x="3615958" y="4233686"/>
            <a:ext cx="6096000" cy="1200329"/>
          </a:xfrm>
          <a:prstGeom prst="rect">
            <a:avLst/>
          </a:prstGeom>
        </p:spPr>
        <p:txBody>
          <a:bodyPr>
            <a:spAutoFit/>
          </a:bodyPr>
          <a:lstStyle/>
          <a:p>
            <a:pPr lvl="0" algn="ctr"/>
            <a:r>
              <a:rPr lang="es-CO" b="1" dirty="0">
                <a:solidFill>
                  <a:schemeClr val="bg1"/>
                </a:solidFill>
              </a:rPr>
              <a:t>Informe de Peticiones, Quejas, Reclamos,</a:t>
            </a:r>
          </a:p>
          <a:p>
            <a:pPr lvl="0" algn="ctr"/>
            <a:r>
              <a:rPr lang="es-CO" b="1" dirty="0">
                <a:solidFill>
                  <a:schemeClr val="bg1"/>
                </a:solidFill>
              </a:rPr>
              <a:t>Sugerencias y Denuncias</a:t>
            </a:r>
          </a:p>
          <a:p>
            <a:pPr lvl="0" algn="ctr"/>
            <a:r>
              <a:rPr lang="es-CO" b="1" dirty="0">
                <a:solidFill>
                  <a:schemeClr val="bg1"/>
                </a:solidFill>
              </a:rPr>
              <a:t>(PQRSD)</a:t>
            </a:r>
          </a:p>
          <a:p>
            <a:pPr lvl="0" algn="ctr"/>
            <a:r>
              <a:rPr lang="es-CO" b="1" dirty="0">
                <a:solidFill>
                  <a:schemeClr val="bg1"/>
                </a:solidFill>
              </a:rPr>
              <a:t> </a:t>
            </a:r>
            <a:r>
              <a:rPr lang="es-CO" b="1" dirty="0" smtClean="0">
                <a:solidFill>
                  <a:schemeClr val="bg1"/>
                </a:solidFill>
              </a:rPr>
              <a:t>Diciembre/2025</a:t>
            </a:r>
            <a:endParaRPr lang="es-CO" b="1" dirty="0">
              <a:solidFill>
                <a:schemeClr val="bg1"/>
              </a:solidFill>
              <a:sym typeface="Arial"/>
            </a:endParaRPr>
          </a:p>
        </p:txBody>
      </p:sp>
    </p:spTree>
    <p:extLst>
      <p:ext uri="{BB962C8B-B14F-4D97-AF65-F5344CB8AC3E}">
        <p14:creationId xmlns:p14="http://schemas.microsoft.com/office/powerpoint/2010/main" val="2352149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532386" y="378042"/>
            <a:ext cx="4126066" cy="646331"/>
          </a:xfrm>
          <a:prstGeom prst="rect">
            <a:avLst/>
          </a:prstGeom>
        </p:spPr>
        <p:txBody>
          <a:bodyPr wrap="none">
            <a:spAutoFit/>
          </a:bodyPr>
          <a:lstStyle/>
          <a:p>
            <a:r>
              <a:rPr lang="es-CO" sz="3600" b="1" dirty="0"/>
              <a:t>RECOMENDACIONES</a:t>
            </a:r>
          </a:p>
        </p:txBody>
      </p:sp>
      <p:sp>
        <p:nvSpPr>
          <p:cNvPr id="3" name="Rectángulo 2"/>
          <p:cNvSpPr/>
          <p:nvPr/>
        </p:nvSpPr>
        <p:spPr>
          <a:xfrm>
            <a:off x="4202014" y="1406659"/>
            <a:ext cx="6912876" cy="1200329"/>
          </a:xfrm>
          <a:prstGeom prst="rect">
            <a:avLst/>
          </a:prstGeom>
        </p:spPr>
        <p:txBody>
          <a:bodyPr wrap="square">
            <a:spAutoFit/>
          </a:bodyPr>
          <a:lstStyle/>
          <a:p>
            <a:pPr algn="just"/>
            <a:r>
              <a:rPr lang="es-CO" dirty="0"/>
              <a:t>Fortalecimiento de la Integración de Canales: Continuar con la estrategia de unificar las plataformas de atención, ya que la integración mejora la celeridad de los trámites y garantiza que el acceso a la información sea inclusivo, sencillo y universal para toda la comunidad.</a:t>
            </a:r>
          </a:p>
        </p:txBody>
      </p:sp>
      <p:sp>
        <p:nvSpPr>
          <p:cNvPr id="4" name="Rectángulo 3"/>
          <p:cNvSpPr/>
          <p:nvPr/>
        </p:nvSpPr>
        <p:spPr>
          <a:xfrm>
            <a:off x="4466492" y="4307264"/>
            <a:ext cx="6954713" cy="1200329"/>
          </a:xfrm>
          <a:prstGeom prst="rect">
            <a:avLst/>
          </a:prstGeom>
        </p:spPr>
        <p:txBody>
          <a:bodyPr wrap="square">
            <a:spAutoFit/>
          </a:bodyPr>
          <a:lstStyle/>
          <a:p>
            <a:pPr algn="just"/>
            <a:r>
              <a:rPr lang="es-CO" dirty="0"/>
              <a:t>Tablero de Control en Tiempo Real (</a:t>
            </a:r>
            <a:r>
              <a:rPr lang="es-CO" dirty="0" err="1"/>
              <a:t>Dashboard</a:t>
            </a:r>
            <a:r>
              <a:rPr lang="es-CO" dirty="0"/>
              <a:t>): Crear una herramienta visual para los jefes de dependencia donde puedan ver cuántas solicitudes tienen "Sin Atender" y cuántas están próximas a vencer según los términos legales (5, 10 o 15 días).</a:t>
            </a:r>
          </a:p>
        </p:txBody>
      </p:sp>
      <p:pic>
        <p:nvPicPr>
          <p:cNvPr id="5" name="Imagen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65030" y="1233100"/>
            <a:ext cx="2836984" cy="1547446"/>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547" y="3934100"/>
            <a:ext cx="6840415" cy="461833"/>
          </a:xfrm>
          <a:prstGeom prst="rect">
            <a:avLst/>
          </a:prstGeom>
        </p:spPr>
      </p:pic>
    </p:spTree>
    <p:extLst>
      <p:ext uri="{BB962C8B-B14F-4D97-AF65-F5344CB8AC3E}">
        <p14:creationId xmlns:p14="http://schemas.microsoft.com/office/powerpoint/2010/main" val="79666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623145E-B551-489C-ACD3-27D8A4C477AC}"/>
              </a:ext>
            </a:extLst>
          </p:cNvPr>
          <p:cNvSpPr txBox="1"/>
          <p:nvPr/>
        </p:nvSpPr>
        <p:spPr>
          <a:xfrm>
            <a:off x="2155849" y="2066192"/>
            <a:ext cx="8760155" cy="2554545"/>
          </a:xfrm>
          <a:prstGeom prst="rect">
            <a:avLst/>
          </a:prstGeom>
          <a:noFill/>
        </p:spPr>
        <p:txBody>
          <a:bodyPr wrap="none" rtlCol="0">
            <a:spAutoFit/>
          </a:bodyPr>
          <a:lstStyle/>
          <a:p>
            <a:pPr algn="ctr"/>
            <a:r>
              <a:rPr lang="es-CO" sz="4000" dirty="0"/>
              <a:t>Informe de Peticiones, Quejas, Reclamos,</a:t>
            </a:r>
          </a:p>
          <a:p>
            <a:pPr algn="ctr"/>
            <a:r>
              <a:rPr lang="es-CO" sz="4000" dirty="0"/>
              <a:t>Sugerencias y Denuncias</a:t>
            </a:r>
          </a:p>
          <a:p>
            <a:pPr algn="ctr"/>
            <a:r>
              <a:rPr lang="es-CO" sz="4000" dirty="0"/>
              <a:t>(PQRSD)</a:t>
            </a:r>
          </a:p>
          <a:p>
            <a:pPr algn="ctr"/>
            <a:r>
              <a:rPr lang="es-CO" sz="4000" smtClean="0"/>
              <a:t>Diciembre/2025</a:t>
            </a:r>
            <a:endParaRPr lang="es-CO" sz="4000" dirty="0"/>
          </a:p>
        </p:txBody>
      </p:sp>
    </p:spTree>
    <p:extLst>
      <p:ext uri="{BB962C8B-B14F-4D97-AF65-F5344CB8AC3E}">
        <p14:creationId xmlns:p14="http://schemas.microsoft.com/office/powerpoint/2010/main" val="2771849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p:cNvSpPr/>
          <p:nvPr/>
        </p:nvSpPr>
        <p:spPr>
          <a:xfrm>
            <a:off x="753207" y="1120703"/>
            <a:ext cx="9999785" cy="2031325"/>
          </a:xfrm>
          <a:prstGeom prst="rect">
            <a:avLst/>
          </a:prstGeom>
        </p:spPr>
        <p:txBody>
          <a:bodyPr wrap="square">
            <a:spAutoFit/>
          </a:bodyPr>
          <a:lstStyle/>
          <a:p>
            <a:pPr algn="just"/>
            <a:r>
              <a:rPr lang="es-CO" dirty="0"/>
              <a:t>El presente documento corresponde al Informe de Peticiones, </a:t>
            </a:r>
            <a:r>
              <a:rPr lang="es-CO" dirty="0" smtClean="0"/>
              <a:t>Quejas, Reclamos</a:t>
            </a:r>
            <a:r>
              <a:rPr lang="es-CO" dirty="0"/>
              <a:t>, Sugerencias y Denuncias (PQRSD) recibidas y atendidas por </a:t>
            </a:r>
            <a:r>
              <a:rPr lang="es-CO" dirty="0" smtClean="0"/>
              <a:t>la Oficina </a:t>
            </a:r>
            <a:r>
              <a:rPr lang="es-CO" dirty="0"/>
              <a:t>de atención al usuario </a:t>
            </a:r>
            <a:r>
              <a:rPr lang="es-CO" dirty="0" smtClean="0"/>
              <a:t>de la Institución Universitaria del Putumayo. Correspondiente </a:t>
            </a:r>
            <a:r>
              <a:rPr lang="es-CO" dirty="0"/>
              <a:t>al mes de </a:t>
            </a:r>
            <a:r>
              <a:rPr lang="es-CO" dirty="0" smtClean="0"/>
              <a:t>diciembre de 2025. </a:t>
            </a:r>
          </a:p>
          <a:p>
            <a:pPr algn="just"/>
            <a:endParaRPr lang="es-CO" dirty="0"/>
          </a:p>
          <a:p>
            <a:pPr algn="just"/>
            <a:r>
              <a:rPr lang="es-CO" dirty="0" smtClean="0"/>
              <a:t>De </a:t>
            </a:r>
            <a:r>
              <a:rPr lang="es-CO" dirty="0"/>
              <a:t>acuerdo con los datos arrojados por los canales de atención, </a:t>
            </a:r>
            <a:r>
              <a:rPr lang="es-CO" dirty="0" smtClean="0"/>
              <a:t>durante </a:t>
            </a:r>
            <a:r>
              <a:rPr lang="es-CO" dirty="0"/>
              <a:t>en el mes </a:t>
            </a:r>
            <a:r>
              <a:rPr lang="es-CO"/>
              <a:t>de </a:t>
            </a:r>
            <a:r>
              <a:rPr lang="es-CO" smtClean="0"/>
              <a:t>diciembre, </a:t>
            </a:r>
            <a:r>
              <a:rPr lang="es-CO" dirty="0"/>
              <a:t>se recibieron </a:t>
            </a:r>
            <a:r>
              <a:rPr lang="es-CO" dirty="0" smtClean="0"/>
              <a:t>(283) PQRSD, garantizando </a:t>
            </a:r>
            <a:r>
              <a:rPr lang="es-CO" dirty="0"/>
              <a:t>el registro del 100% y teniendo en cuenta lo reportado </a:t>
            </a:r>
            <a:r>
              <a:rPr lang="es-CO" dirty="0" smtClean="0"/>
              <a:t>les </a:t>
            </a:r>
            <a:r>
              <a:rPr lang="es-CO" dirty="0"/>
              <a:t>fue asignado su trámite, no se negó el acceso a ninguna de ellas.</a:t>
            </a:r>
          </a:p>
        </p:txBody>
      </p:sp>
      <p:sp>
        <p:nvSpPr>
          <p:cNvPr id="8" name="TextBox 29">
            <a:extLst>
              <a:ext uri="{FF2B5EF4-FFF2-40B4-BE49-F238E27FC236}">
                <a16:creationId xmlns:a16="http://schemas.microsoft.com/office/drawing/2014/main" id="{A03E2A1C-4743-478B-A867-725AA05FA7CE}"/>
              </a:ext>
            </a:extLst>
          </p:cNvPr>
          <p:cNvSpPr txBox="1"/>
          <p:nvPr/>
        </p:nvSpPr>
        <p:spPr>
          <a:xfrm>
            <a:off x="2889751" y="263348"/>
            <a:ext cx="6175118" cy="707886"/>
          </a:xfrm>
          <a:prstGeom prst="rect">
            <a:avLst/>
          </a:prstGeom>
          <a:noFill/>
        </p:spPr>
        <p:txBody>
          <a:bodyPr wrap="square" rtlCol="0" anchor="ctr">
            <a:spAutoFit/>
          </a:bodyPr>
          <a:lstStyle/>
          <a:p>
            <a:pPr algn="ctr"/>
            <a:r>
              <a:rPr lang="es-CO" sz="2000" b="1" dirty="0" smtClean="0">
                <a:solidFill>
                  <a:schemeClr val="accent1">
                    <a:lumMod val="50000"/>
                  </a:schemeClr>
                </a:solidFill>
                <a:latin typeface="Calibri"/>
                <a:ea typeface="Calibri"/>
                <a:cs typeface="Calibri"/>
                <a:sym typeface="Calibri"/>
              </a:rPr>
              <a:t>PQRS </a:t>
            </a:r>
          </a:p>
          <a:p>
            <a:pPr algn="ctr"/>
            <a:r>
              <a:rPr lang="es-CO" sz="2000" b="1" dirty="0" smtClean="0">
                <a:solidFill>
                  <a:schemeClr val="accent1">
                    <a:lumMod val="50000"/>
                  </a:schemeClr>
                </a:solidFill>
                <a:latin typeface="Calibri"/>
                <a:ea typeface="Calibri"/>
                <a:cs typeface="Calibri"/>
                <a:sym typeface="Calibri"/>
              </a:rPr>
              <a:t>RECIBIDAS POR CANAL DE ATENCIÓN</a:t>
            </a:r>
            <a:endParaRPr lang="es-CO" sz="2000" b="1" dirty="0">
              <a:solidFill>
                <a:schemeClr val="accent1">
                  <a:lumMod val="50000"/>
                </a:schemeClr>
              </a:solidFill>
              <a:latin typeface="Calibri"/>
              <a:ea typeface="Calibri"/>
              <a:cs typeface="Calibri"/>
              <a:sym typeface="Calibri"/>
            </a:endParaRPr>
          </a:p>
        </p:txBody>
      </p:sp>
      <p:sp>
        <p:nvSpPr>
          <p:cNvPr id="3" name="Rectángulo 2"/>
          <p:cNvSpPr/>
          <p:nvPr/>
        </p:nvSpPr>
        <p:spPr>
          <a:xfrm>
            <a:off x="753207" y="4034135"/>
            <a:ext cx="4821116" cy="923330"/>
          </a:xfrm>
          <a:prstGeom prst="rect">
            <a:avLst/>
          </a:prstGeom>
        </p:spPr>
        <p:txBody>
          <a:bodyPr wrap="square">
            <a:spAutoFit/>
          </a:bodyPr>
          <a:lstStyle/>
          <a:p>
            <a:pPr algn="just"/>
            <a:r>
              <a:rPr lang="es-CO" dirty="0"/>
              <a:t>Al conectar todos los canales, logramos trámites más ágiles y un acceso a la información verdaderamente inclusivo y sencillo.</a:t>
            </a:r>
          </a:p>
        </p:txBody>
      </p:sp>
      <p:graphicFrame>
        <p:nvGraphicFramePr>
          <p:cNvPr id="9" name="Gráfico 8"/>
          <p:cNvGraphicFramePr>
            <a:graphicFrameLocks/>
          </p:cNvGraphicFramePr>
          <p:nvPr>
            <p:extLst>
              <p:ext uri="{D42A27DB-BD31-4B8C-83A1-F6EECF244321}">
                <p14:modId xmlns:p14="http://schemas.microsoft.com/office/powerpoint/2010/main" val="1726550730"/>
              </p:ext>
            </p:extLst>
          </p:nvPr>
        </p:nvGraphicFramePr>
        <p:xfrm>
          <a:off x="5811715" y="3152027"/>
          <a:ext cx="5499223" cy="3116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46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3614635" y="412978"/>
            <a:ext cx="6179996" cy="646331"/>
          </a:xfrm>
          <a:prstGeom prst="rect">
            <a:avLst/>
          </a:prstGeom>
        </p:spPr>
        <p:txBody>
          <a:bodyPr wrap="square">
            <a:spAutoFit/>
          </a:bodyPr>
          <a:lstStyle/>
          <a:p>
            <a:pPr algn="just"/>
            <a:r>
              <a:rPr lang="es-CO" b="1" dirty="0" smtClean="0"/>
              <a:t>GESTIÓN: CANALES DE ATENCIÓN</a:t>
            </a:r>
            <a:r>
              <a:rPr lang="es-CO" b="1" dirty="0"/>
              <a:t> </a:t>
            </a:r>
            <a:r>
              <a:rPr lang="es-CO" b="1" dirty="0" smtClean="0"/>
              <a:t>TELEFONÍA CELULAR   </a:t>
            </a:r>
            <a:endParaRPr lang="es-CO" dirty="0"/>
          </a:p>
          <a:p>
            <a:pPr algn="ctr"/>
            <a:endParaRPr lang="es-CO" b="1" dirty="0"/>
          </a:p>
        </p:txBody>
      </p:sp>
      <p:graphicFrame>
        <p:nvGraphicFramePr>
          <p:cNvPr id="6" name="Gráfico 5"/>
          <p:cNvGraphicFramePr>
            <a:graphicFrameLocks/>
          </p:cNvGraphicFramePr>
          <p:nvPr>
            <p:extLst>
              <p:ext uri="{D42A27DB-BD31-4B8C-83A1-F6EECF244321}">
                <p14:modId xmlns:p14="http://schemas.microsoft.com/office/powerpoint/2010/main" val="1737934650"/>
              </p:ext>
            </p:extLst>
          </p:nvPr>
        </p:nvGraphicFramePr>
        <p:xfrm>
          <a:off x="532301" y="1059309"/>
          <a:ext cx="4761264" cy="28972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3226757773"/>
              </p:ext>
            </p:extLst>
          </p:nvPr>
        </p:nvGraphicFramePr>
        <p:xfrm>
          <a:off x="677007" y="4450418"/>
          <a:ext cx="4191000" cy="1333500"/>
        </p:xfrm>
        <a:graphic>
          <a:graphicData uri="http://schemas.openxmlformats.org/presentationml/2006/ole">
            <mc:AlternateContent xmlns:mc="http://schemas.openxmlformats.org/markup-compatibility/2006">
              <mc:Choice xmlns:v="urn:schemas-microsoft-com:vml" Requires="v">
                <p:oleObj spid="_x0000_s4174" name="Hoja de cálculo" r:id="rId5" imgW="4190872" imgH="1333472" progId="Excel.Sheet.12">
                  <p:embed/>
                </p:oleObj>
              </mc:Choice>
              <mc:Fallback>
                <p:oleObj name="Hoja de cálculo" r:id="rId5" imgW="4190872" imgH="1333472" progId="Excel.Sheet.12">
                  <p:embed/>
                  <p:pic>
                    <p:nvPicPr>
                      <p:cNvPr id="0" name=""/>
                      <p:cNvPicPr/>
                      <p:nvPr/>
                    </p:nvPicPr>
                    <p:blipFill>
                      <a:blip r:embed="rId6"/>
                      <a:stretch>
                        <a:fillRect/>
                      </a:stretch>
                    </p:blipFill>
                    <p:spPr>
                      <a:xfrm>
                        <a:off x="677007" y="4450418"/>
                        <a:ext cx="4191000" cy="1333500"/>
                      </a:xfrm>
                      <a:prstGeom prst="rect">
                        <a:avLst/>
                      </a:prstGeom>
                    </p:spPr>
                  </p:pic>
                </p:oleObj>
              </mc:Fallback>
            </mc:AlternateContent>
          </a:graphicData>
        </a:graphic>
      </p:graphicFrame>
      <p:sp>
        <p:nvSpPr>
          <p:cNvPr id="4" name="Rectángulo 3"/>
          <p:cNvSpPr/>
          <p:nvPr/>
        </p:nvSpPr>
        <p:spPr>
          <a:xfrm>
            <a:off x="5184531" y="1705640"/>
            <a:ext cx="6096000" cy="2862322"/>
          </a:xfrm>
          <a:prstGeom prst="rect">
            <a:avLst/>
          </a:prstGeom>
        </p:spPr>
        <p:txBody>
          <a:bodyPr>
            <a:spAutoFit/>
          </a:bodyPr>
          <a:lstStyle/>
          <a:p>
            <a:pPr algn="just"/>
            <a:r>
              <a:rPr lang="es-CO" dirty="0"/>
              <a:t>El análisis de los canales de atención refleja un desempeño </a:t>
            </a:r>
            <a:r>
              <a:rPr lang="es-CO" dirty="0" smtClean="0"/>
              <a:t>importante en </a:t>
            </a:r>
            <a:r>
              <a:rPr lang="es-CO" dirty="0"/>
              <a:t>la gestión de </a:t>
            </a:r>
            <a:r>
              <a:rPr lang="es-CO" dirty="0" smtClean="0"/>
              <a:t>telefonía celular No.3138052807. </a:t>
            </a:r>
          </a:p>
          <a:p>
            <a:pPr algn="just"/>
            <a:endParaRPr lang="es-CO" dirty="0"/>
          </a:p>
          <a:p>
            <a:pPr algn="just"/>
            <a:r>
              <a:rPr lang="es-CO" dirty="0" smtClean="0"/>
              <a:t>Con </a:t>
            </a:r>
            <a:r>
              <a:rPr lang="es-CO" dirty="0"/>
              <a:t>un acumulado de 180 llamadas </a:t>
            </a:r>
            <a:r>
              <a:rPr lang="es-CO" dirty="0" smtClean="0"/>
              <a:t>recibidas, la oficina mantuvo </a:t>
            </a:r>
            <a:r>
              <a:rPr lang="es-CO" dirty="0"/>
              <a:t>un 0% de llamadas perdidas, garantizando que el total de la demanda de los usuarios fuera atendida con éxito. </a:t>
            </a:r>
            <a:endParaRPr lang="es-CO" dirty="0" smtClean="0"/>
          </a:p>
          <a:p>
            <a:pPr algn="just"/>
            <a:endParaRPr lang="es-CO" dirty="0"/>
          </a:p>
          <a:p>
            <a:pPr algn="just"/>
            <a:r>
              <a:rPr lang="es-CO" dirty="0" smtClean="0"/>
              <a:t>Por </a:t>
            </a:r>
            <a:r>
              <a:rPr lang="es-CO" dirty="0"/>
              <a:t>el momento, el canal no ha requerido la ejecución de llamadas salientes (realizadas), concentrando el esfuerzo operativo en la recepción de consultas.</a:t>
            </a:r>
          </a:p>
        </p:txBody>
      </p:sp>
    </p:spTree>
    <p:extLst>
      <p:ext uri="{BB962C8B-B14F-4D97-AF65-F5344CB8AC3E}">
        <p14:creationId xmlns:p14="http://schemas.microsoft.com/office/powerpoint/2010/main" val="1129854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4424148" y="773695"/>
            <a:ext cx="3898568" cy="369332"/>
          </a:xfrm>
          <a:prstGeom prst="rect">
            <a:avLst/>
          </a:prstGeom>
        </p:spPr>
        <p:txBody>
          <a:bodyPr wrap="none">
            <a:spAutoFit/>
          </a:bodyPr>
          <a:lstStyle/>
          <a:p>
            <a:r>
              <a:rPr lang="es-CO" b="1" dirty="0" smtClean="0"/>
              <a:t>GESTIÓN DE CORREOS ELECTRÓNICOS </a:t>
            </a:r>
            <a:endParaRPr lang="es-CO" b="1" dirty="0"/>
          </a:p>
        </p:txBody>
      </p:sp>
      <p:graphicFrame>
        <p:nvGraphicFramePr>
          <p:cNvPr id="6" name="Gráfico 5"/>
          <p:cNvGraphicFramePr>
            <a:graphicFrameLocks/>
          </p:cNvGraphicFramePr>
          <p:nvPr>
            <p:extLst>
              <p:ext uri="{D42A27DB-BD31-4B8C-83A1-F6EECF244321}">
                <p14:modId xmlns:p14="http://schemas.microsoft.com/office/powerpoint/2010/main" val="3231821464"/>
              </p:ext>
            </p:extLst>
          </p:nvPr>
        </p:nvGraphicFramePr>
        <p:xfrm>
          <a:off x="563239" y="1193328"/>
          <a:ext cx="4845496" cy="32531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505327656"/>
              </p:ext>
            </p:extLst>
          </p:nvPr>
        </p:nvGraphicFramePr>
        <p:xfrm>
          <a:off x="563239" y="4855431"/>
          <a:ext cx="4762500" cy="819150"/>
        </p:xfrm>
        <a:graphic>
          <a:graphicData uri="http://schemas.openxmlformats.org/presentationml/2006/ole">
            <mc:AlternateContent xmlns:mc="http://schemas.openxmlformats.org/markup-compatibility/2006">
              <mc:Choice xmlns:v="urn:schemas-microsoft-com:vml" Requires="v">
                <p:oleObj spid="_x0000_s6156" name="Hoja de cálculo" r:id="rId5" imgW="4762564" imgH="819122" progId="Excel.Sheet.12">
                  <p:embed/>
                </p:oleObj>
              </mc:Choice>
              <mc:Fallback>
                <p:oleObj name="Hoja de cálculo" r:id="rId5" imgW="4762564" imgH="819122" progId="Excel.Sheet.12">
                  <p:embed/>
                  <p:pic>
                    <p:nvPicPr>
                      <p:cNvPr id="0" name=""/>
                      <p:cNvPicPr/>
                      <p:nvPr/>
                    </p:nvPicPr>
                    <p:blipFill>
                      <a:blip r:embed="rId6"/>
                      <a:stretch>
                        <a:fillRect/>
                      </a:stretch>
                    </p:blipFill>
                    <p:spPr>
                      <a:xfrm>
                        <a:off x="563239" y="4855431"/>
                        <a:ext cx="4762500" cy="819150"/>
                      </a:xfrm>
                      <a:prstGeom prst="rect">
                        <a:avLst/>
                      </a:prstGeom>
                    </p:spPr>
                  </p:pic>
                </p:oleObj>
              </mc:Fallback>
            </mc:AlternateContent>
          </a:graphicData>
        </a:graphic>
      </p:graphicFrame>
      <p:sp>
        <p:nvSpPr>
          <p:cNvPr id="7" name="Rectángulo 6"/>
          <p:cNvSpPr/>
          <p:nvPr/>
        </p:nvSpPr>
        <p:spPr>
          <a:xfrm>
            <a:off x="5408735" y="2288068"/>
            <a:ext cx="6096000" cy="2585323"/>
          </a:xfrm>
          <a:prstGeom prst="rect">
            <a:avLst/>
          </a:prstGeom>
        </p:spPr>
        <p:txBody>
          <a:bodyPr>
            <a:spAutoFit/>
          </a:bodyPr>
          <a:lstStyle/>
          <a:p>
            <a:pPr algn="just"/>
            <a:r>
              <a:rPr lang="es-CO" dirty="0"/>
              <a:t>La operatividad virtual del </a:t>
            </a:r>
            <a:r>
              <a:rPr lang="es-CO" dirty="0" smtClean="0"/>
              <a:t>mes de diciembre de 2025 </a:t>
            </a:r>
            <a:r>
              <a:rPr lang="es-CO" dirty="0"/>
              <a:t>cerró con 93 interacciones totales. </a:t>
            </a:r>
            <a:endParaRPr lang="es-CO" dirty="0" smtClean="0"/>
          </a:p>
          <a:p>
            <a:pPr algn="just"/>
            <a:endParaRPr lang="es-CO" dirty="0"/>
          </a:p>
          <a:p>
            <a:pPr algn="just"/>
            <a:r>
              <a:rPr lang="es-CO" dirty="0" smtClean="0"/>
              <a:t>La </a:t>
            </a:r>
            <a:r>
              <a:rPr lang="es-CO" dirty="0"/>
              <a:t>distribución de la carga de trabajo muestra una alta demanda en el correo </a:t>
            </a:r>
            <a:r>
              <a:rPr lang="es-CO" dirty="0" smtClean="0">
                <a:hlinkClick r:id="rId7"/>
              </a:rPr>
              <a:t>atencionalusuario@itp.edu.co</a:t>
            </a:r>
            <a:r>
              <a:rPr lang="es-CO" dirty="0" smtClean="0"/>
              <a:t> con el (97</a:t>
            </a:r>
            <a:r>
              <a:rPr lang="es-CO" dirty="0"/>
              <a:t>%), lo que subraya la importancia de mantener la eficiencia en esta bandeja de entrada, frente a la baja frecuencia observada en el canal de </a:t>
            </a:r>
            <a:r>
              <a:rPr lang="es-CO" dirty="0" smtClean="0">
                <a:hlinkClick r:id="rId8"/>
              </a:rPr>
              <a:t>notificacionesjudiciales@itp.edu.co</a:t>
            </a:r>
            <a:r>
              <a:rPr lang="es-CO" dirty="0"/>
              <a:t> </a:t>
            </a:r>
            <a:r>
              <a:rPr lang="es-CO" dirty="0" smtClean="0"/>
              <a:t> </a:t>
            </a:r>
            <a:r>
              <a:rPr lang="es-CO" dirty="0"/>
              <a:t>Presentó una actividad mínima con 1 registro (3%).</a:t>
            </a:r>
          </a:p>
        </p:txBody>
      </p:sp>
    </p:spTree>
    <p:extLst>
      <p:ext uri="{BB962C8B-B14F-4D97-AF65-F5344CB8AC3E}">
        <p14:creationId xmlns:p14="http://schemas.microsoft.com/office/powerpoint/2010/main" val="2708922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ángulo 14"/>
          <p:cNvSpPr/>
          <p:nvPr/>
        </p:nvSpPr>
        <p:spPr>
          <a:xfrm>
            <a:off x="3733800" y="424181"/>
            <a:ext cx="6096000" cy="369332"/>
          </a:xfrm>
          <a:prstGeom prst="rect">
            <a:avLst/>
          </a:prstGeom>
        </p:spPr>
        <p:txBody>
          <a:bodyPr>
            <a:spAutoFit/>
          </a:bodyPr>
          <a:lstStyle/>
          <a:p>
            <a:pPr algn="ctr"/>
            <a:r>
              <a:rPr lang="es-CO" b="1" dirty="0"/>
              <a:t>PQRSD </a:t>
            </a:r>
            <a:r>
              <a:rPr lang="es-CO" b="1" dirty="0" smtClean="0"/>
              <a:t>RECIBIDAS POR MODALIDAD DE PETICIÓN </a:t>
            </a:r>
            <a:r>
              <a:rPr lang="es-CO" dirty="0" smtClean="0"/>
              <a:t>  </a:t>
            </a:r>
            <a:endParaRPr lang="es-CO" dirty="0"/>
          </a:p>
        </p:txBody>
      </p:sp>
      <p:pic>
        <p:nvPicPr>
          <p:cNvPr id="3" name="Imagen 2"/>
          <p:cNvPicPr>
            <a:picLocks noChangeAspect="1"/>
          </p:cNvPicPr>
          <p:nvPr/>
        </p:nvPicPr>
        <p:blipFill rotWithShape="1">
          <a:blip r:embed="rId4"/>
          <a:srcRect r="76750"/>
          <a:stretch/>
        </p:blipFill>
        <p:spPr>
          <a:xfrm>
            <a:off x="1209394" y="1188357"/>
            <a:ext cx="2726788" cy="2523947"/>
          </a:xfrm>
          <a:prstGeom prst="rect">
            <a:avLst/>
          </a:prstGeom>
        </p:spPr>
      </p:pic>
      <p:pic>
        <p:nvPicPr>
          <p:cNvPr id="10" name="Imagen 9"/>
          <p:cNvPicPr>
            <a:picLocks noChangeAspect="1"/>
          </p:cNvPicPr>
          <p:nvPr/>
        </p:nvPicPr>
        <p:blipFill rotWithShape="1">
          <a:blip r:embed="rId5"/>
          <a:srcRect r="77388"/>
          <a:stretch/>
        </p:blipFill>
        <p:spPr>
          <a:xfrm>
            <a:off x="4192917" y="1188356"/>
            <a:ext cx="2782109" cy="2403461"/>
          </a:xfrm>
          <a:prstGeom prst="rect">
            <a:avLst/>
          </a:prstGeom>
        </p:spPr>
      </p:pic>
      <p:pic>
        <p:nvPicPr>
          <p:cNvPr id="12" name="Imagen 11"/>
          <p:cNvPicPr>
            <a:picLocks noChangeAspect="1"/>
          </p:cNvPicPr>
          <p:nvPr/>
        </p:nvPicPr>
        <p:blipFill rotWithShape="1">
          <a:blip r:embed="rId6"/>
          <a:srcRect r="74941"/>
          <a:stretch/>
        </p:blipFill>
        <p:spPr>
          <a:xfrm>
            <a:off x="7297616" y="1320243"/>
            <a:ext cx="2629312" cy="2082380"/>
          </a:xfrm>
          <a:prstGeom prst="rect">
            <a:avLst/>
          </a:prstGeom>
        </p:spPr>
      </p:pic>
      <p:pic>
        <p:nvPicPr>
          <p:cNvPr id="13" name="Imagen 12"/>
          <p:cNvPicPr>
            <a:picLocks noChangeAspect="1"/>
          </p:cNvPicPr>
          <p:nvPr/>
        </p:nvPicPr>
        <p:blipFill rotWithShape="1">
          <a:blip r:embed="rId7"/>
          <a:srcRect l="5156" r="76537"/>
          <a:stretch/>
        </p:blipFill>
        <p:spPr>
          <a:xfrm>
            <a:off x="1501408" y="3799033"/>
            <a:ext cx="2033100" cy="2434998"/>
          </a:xfrm>
          <a:prstGeom prst="rect">
            <a:avLst/>
          </a:prstGeom>
        </p:spPr>
      </p:pic>
      <p:pic>
        <p:nvPicPr>
          <p:cNvPr id="14" name="Imagen 13"/>
          <p:cNvPicPr>
            <a:picLocks noChangeAspect="1"/>
          </p:cNvPicPr>
          <p:nvPr/>
        </p:nvPicPr>
        <p:blipFill rotWithShape="1">
          <a:blip r:embed="rId8"/>
          <a:srcRect r="74089"/>
          <a:stretch/>
        </p:blipFill>
        <p:spPr>
          <a:xfrm>
            <a:off x="3458150" y="3800553"/>
            <a:ext cx="2784332" cy="2354062"/>
          </a:xfrm>
          <a:prstGeom prst="rect">
            <a:avLst/>
          </a:prstGeom>
        </p:spPr>
      </p:pic>
      <p:pic>
        <p:nvPicPr>
          <p:cNvPr id="16" name="Imagen 15"/>
          <p:cNvPicPr>
            <a:picLocks noChangeAspect="1"/>
          </p:cNvPicPr>
          <p:nvPr/>
        </p:nvPicPr>
        <p:blipFill rotWithShape="1">
          <a:blip r:embed="rId9"/>
          <a:srcRect r="72067"/>
          <a:stretch/>
        </p:blipFill>
        <p:spPr>
          <a:xfrm>
            <a:off x="5376948" y="3799034"/>
            <a:ext cx="3102231" cy="2434997"/>
          </a:xfrm>
          <a:prstGeom prst="rect">
            <a:avLst/>
          </a:prstGeom>
        </p:spPr>
      </p:pic>
      <p:pic>
        <p:nvPicPr>
          <p:cNvPr id="17" name="Imagen 16"/>
          <p:cNvPicPr>
            <a:picLocks noChangeAspect="1"/>
          </p:cNvPicPr>
          <p:nvPr/>
        </p:nvPicPr>
        <p:blipFill rotWithShape="1">
          <a:blip r:embed="rId10"/>
          <a:srcRect l="-28901" r="72279"/>
          <a:stretch/>
        </p:blipFill>
        <p:spPr>
          <a:xfrm>
            <a:off x="4850315" y="3799033"/>
            <a:ext cx="6241365" cy="2434998"/>
          </a:xfrm>
          <a:prstGeom prst="rect">
            <a:avLst/>
          </a:prstGeom>
        </p:spPr>
      </p:pic>
    </p:spTree>
    <p:extLst>
      <p:ext uri="{BB962C8B-B14F-4D97-AF65-F5344CB8AC3E}">
        <p14:creationId xmlns:p14="http://schemas.microsoft.com/office/powerpoint/2010/main" val="260071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1495016639"/>
              </p:ext>
            </p:extLst>
          </p:nvPr>
        </p:nvGraphicFramePr>
        <p:xfrm>
          <a:off x="3018326" y="527539"/>
          <a:ext cx="6735641" cy="350567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1125415" y="4464123"/>
            <a:ext cx="10383715" cy="1754326"/>
          </a:xfrm>
          <a:prstGeom prst="rect">
            <a:avLst/>
          </a:prstGeom>
        </p:spPr>
        <p:txBody>
          <a:bodyPr wrap="square">
            <a:spAutoFit/>
          </a:bodyPr>
          <a:lstStyle/>
          <a:p>
            <a:pPr algn="just"/>
            <a:r>
              <a:rPr lang="es-CO" dirty="0"/>
              <a:t>Se reporta un consolidado de 283 trámites bajo el sistema de PQRS. Las Peticiones de Interés Particular y las Peticiones de Información lideran la estadística con una participación equitativa del 34% cada una. Asimismo, un 32% de los casos fueron clasificados bajo la categoría de "Otro". </a:t>
            </a:r>
            <a:endParaRPr lang="es-CO" dirty="0" smtClean="0"/>
          </a:p>
          <a:p>
            <a:pPr algn="just"/>
            <a:endParaRPr lang="es-CO" dirty="0"/>
          </a:p>
          <a:p>
            <a:pPr algn="just"/>
            <a:r>
              <a:rPr lang="es-CO" dirty="0" smtClean="0"/>
              <a:t>Cabe </a:t>
            </a:r>
            <a:r>
              <a:rPr lang="es-CO" dirty="0"/>
              <a:t>destacar que los indicadores de satisfacción se mantienen estables, dado que no hubo registros de quejas ni reclamos durante este ciclo operativo.</a:t>
            </a:r>
          </a:p>
        </p:txBody>
      </p:sp>
    </p:spTree>
    <p:extLst>
      <p:ext uri="{BB962C8B-B14F-4D97-AF65-F5344CB8AC3E}">
        <p14:creationId xmlns:p14="http://schemas.microsoft.com/office/powerpoint/2010/main" val="426634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543038" y="474757"/>
            <a:ext cx="7535270" cy="646331"/>
          </a:xfrm>
          <a:prstGeom prst="rect">
            <a:avLst/>
          </a:prstGeom>
        </p:spPr>
        <p:txBody>
          <a:bodyPr wrap="square">
            <a:spAutoFit/>
          </a:bodyPr>
          <a:lstStyle/>
          <a:p>
            <a:pPr algn="just"/>
            <a:r>
              <a:rPr lang="pt-BR" b="1" dirty="0"/>
              <a:t>P Q R </a:t>
            </a:r>
            <a:r>
              <a:rPr lang="pt-BR" b="1"/>
              <a:t>S </a:t>
            </a:r>
            <a:r>
              <a:rPr lang="pt-BR" b="1" smtClean="0"/>
              <a:t>D - </a:t>
            </a:r>
            <a:r>
              <a:rPr lang="es-CO" b="1" dirty="0"/>
              <a:t>ASIGNADAS A DEPENDENCIAS Y GRUPOS INTERNOS DE TRABAJO</a:t>
            </a:r>
          </a:p>
          <a:p>
            <a:pPr algn="just"/>
            <a:endParaRPr lang="pt-BR" dirty="0"/>
          </a:p>
        </p:txBody>
      </p:sp>
      <p:graphicFrame>
        <p:nvGraphicFramePr>
          <p:cNvPr id="2" name="Objeto 1"/>
          <p:cNvGraphicFramePr>
            <a:graphicFrameLocks noChangeAspect="1"/>
          </p:cNvGraphicFramePr>
          <p:nvPr>
            <p:extLst>
              <p:ext uri="{D42A27DB-BD31-4B8C-83A1-F6EECF244321}">
                <p14:modId xmlns:p14="http://schemas.microsoft.com/office/powerpoint/2010/main" val="1326082365"/>
              </p:ext>
            </p:extLst>
          </p:nvPr>
        </p:nvGraphicFramePr>
        <p:xfrm>
          <a:off x="812313" y="996467"/>
          <a:ext cx="5410192" cy="2705096"/>
        </p:xfrm>
        <a:graphic>
          <a:graphicData uri="http://schemas.openxmlformats.org/presentationml/2006/ole">
            <mc:AlternateContent xmlns:mc="http://schemas.openxmlformats.org/markup-compatibility/2006">
              <mc:Choice xmlns:v="urn:schemas-microsoft-com:vml" Requires="v">
                <p:oleObj spid="_x0000_s5155" name="Hoja de cálculo" r:id="rId4" imgW="5734210" imgH="2866925" progId="Excel.Sheet.12">
                  <p:embed/>
                </p:oleObj>
              </mc:Choice>
              <mc:Fallback>
                <p:oleObj name="Hoja de cálculo" r:id="rId4" imgW="5734210" imgH="2866925" progId="Excel.Sheet.12">
                  <p:embed/>
                  <p:pic>
                    <p:nvPicPr>
                      <p:cNvPr id="0" name=""/>
                      <p:cNvPicPr/>
                      <p:nvPr/>
                    </p:nvPicPr>
                    <p:blipFill>
                      <a:blip r:embed="rId5"/>
                      <a:stretch>
                        <a:fillRect/>
                      </a:stretch>
                    </p:blipFill>
                    <p:spPr>
                      <a:xfrm>
                        <a:off x="812313" y="996467"/>
                        <a:ext cx="5410192" cy="2705096"/>
                      </a:xfrm>
                      <a:prstGeom prst="rect">
                        <a:avLst/>
                      </a:prstGeom>
                    </p:spPr>
                  </p:pic>
                </p:oleObj>
              </mc:Fallback>
            </mc:AlternateContent>
          </a:graphicData>
        </a:graphic>
      </p:graphicFrame>
      <p:graphicFrame>
        <p:nvGraphicFramePr>
          <p:cNvPr id="7" name="Gráfico 6"/>
          <p:cNvGraphicFramePr>
            <a:graphicFrameLocks/>
          </p:cNvGraphicFramePr>
          <p:nvPr>
            <p:extLst>
              <p:ext uri="{D42A27DB-BD31-4B8C-83A1-F6EECF244321}">
                <p14:modId xmlns:p14="http://schemas.microsoft.com/office/powerpoint/2010/main" val="1201023052"/>
              </p:ext>
            </p:extLst>
          </p:nvPr>
        </p:nvGraphicFramePr>
        <p:xfrm>
          <a:off x="6222506" y="934920"/>
          <a:ext cx="4943726" cy="2766644"/>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ángulo 2"/>
          <p:cNvSpPr/>
          <p:nvPr/>
        </p:nvSpPr>
        <p:spPr>
          <a:xfrm>
            <a:off x="812313" y="3969577"/>
            <a:ext cx="10353919" cy="1754326"/>
          </a:xfrm>
          <a:prstGeom prst="rect">
            <a:avLst/>
          </a:prstGeom>
        </p:spPr>
        <p:txBody>
          <a:bodyPr wrap="square">
            <a:spAutoFit/>
          </a:bodyPr>
          <a:lstStyle/>
          <a:p>
            <a:pPr algn="just"/>
            <a:r>
              <a:rPr lang="es-CO" dirty="0"/>
              <a:t>El reporte consolidado de gestión por dependencias arroja un balance positivo con un total de 283 solicitudes recibidas, de las cuales se atendieron efectivamente 259, logrando un indicador de cumplimiento global del 92%. </a:t>
            </a:r>
            <a:endParaRPr lang="es-CO" dirty="0" smtClean="0"/>
          </a:p>
          <a:p>
            <a:pPr algn="just"/>
            <a:endParaRPr lang="es-CO" dirty="0"/>
          </a:p>
          <a:p>
            <a:pPr algn="just"/>
            <a:r>
              <a:rPr lang="es-CO" dirty="0" smtClean="0"/>
              <a:t>Actualmente</a:t>
            </a:r>
            <a:r>
              <a:rPr lang="es-CO" dirty="0"/>
              <a:t>, </a:t>
            </a:r>
            <a:r>
              <a:rPr lang="es-CO" dirty="0" smtClean="0"/>
              <a:t>24 </a:t>
            </a:r>
            <a:r>
              <a:rPr lang="es-CO" dirty="0"/>
              <a:t>trámites permanecen en estado pendiente por resolver, distribuidos equitativamente entre las diferentes áreas operativas.</a:t>
            </a:r>
          </a:p>
        </p:txBody>
      </p:sp>
    </p:spTree>
    <p:extLst>
      <p:ext uri="{BB962C8B-B14F-4D97-AF65-F5344CB8AC3E}">
        <p14:creationId xmlns:p14="http://schemas.microsoft.com/office/powerpoint/2010/main" val="395620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639465" y="457172"/>
            <a:ext cx="5536131" cy="369332"/>
          </a:xfrm>
          <a:prstGeom prst="rect">
            <a:avLst/>
          </a:prstGeom>
        </p:spPr>
        <p:txBody>
          <a:bodyPr wrap="none">
            <a:spAutoFit/>
          </a:bodyPr>
          <a:lstStyle/>
          <a:p>
            <a:r>
              <a:rPr lang="es-CO" b="1" dirty="0"/>
              <a:t>GESTIÓN DE TRASLADOS Y ACCESO A LA INFORMACIÓN </a:t>
            </a:r>
          </a:p>
        </p:txBody>
      </p:sp>
      <p:pic>
        <p:nvPicPr>
          <p:cNvPr id="4" name="Imagen 3"/>
          <p:cNvPicPr>
            <a:picLocks noChangeAspect="1"/>
          </p:cNvPicPr>
          <p:nvPr/>
        </p:nvPicPr>
        <p:blipFill>
          <a:blip r:embed="rId3"/>
          <a:stretch>
            <a:fillRect/>
          </a:stretch>
        </p:blipFill>
        <p:spPr>
          <a:xfrm>
            <a:off x="3302398" y="2989192"/>
            <a:ext cx="5200339" cy="2798307"/>
          </a:xfrm>
          <a:prstGeom prst="rect">
            <a:avLst/>
          </a:prstGeom>
        </p:spPr>
      </p:pic>
      <p:sp>
        <p:nvSpPr>
          <p:cNvPr id="3" name="Rectángulo 2"/>
          <p:cNvSpPr/>
          <p:nvPr/>
        </p:nvSpPr>
        <p:spPr>
          <a:xfrm>
            <a:off x="1219198" y="1030685"/>
            <a:ext cx="9366740" cy="1754326"/>
          </a:xfrm>
          <a:prstGeom prst="rect">
            <a:avLst/>
          </a:prstGeom>
        </p:spPr>
        <p:txBody>
          <a:bodyPr wrap="square">
            <a:spAutoFit/>
          </a:bodyPr>
          <a:lstStyle/>
          <a:p>
            <a:pPr algn="just"/>
            <a:r>
              <a:rPr lang="es-CO" dirty="0"/>
              <a:t>La sección de Gestión de Traslados y Acceso a la Información destaca la importancia de una comunicación clara y procesos definidos. Actualmente, la entidad procesa peticiones que incluyen desde la expedición de copias de documentos (con un plazo de 10 días) hasta solicitudes de entes de control. Como medida preventiva para optimizar este acceso, se propone la realización de una Feria Virtual de Servicios Académicos, mediante la cual se expliquen los procesos de manera masiva, reduciendo así el volumen de peticiones que son meramente consultivas o informativas.</a:t>
            </a:r>
          </a:p>
        </p:txBody>
      </p:sp>
    </p:spTree>
    <p:extLst>
      <p:ext uri="{BB962C8B-B14F-4D97-AF65-F5344CB8AC3E}">
        <p14:creationId xmlns:p14="http://schemas.microsoft.com/office/powerpoint/2010/main" val="25242921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1591</TotalTime>
  <Words>687</Words>
  <Application>Microsoft Office PowerPoint</Application>
  <PresentationFormat>Panorámica</PresentationFormat>
  <Paragraphs>45</Paragraphs>
  <Slides>10</Slides>
  <Notes>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SALA 2-01</cp:lastModifiedBy>
  <cp:revision>144</cp:revision>
  <dcterms:created xsi:type="dcterms:W3CDTF">2025-07-15T21:29:47Z</dcterms:created>
  <dcterms:modified xsi:type="dcterms:W3CDTF">2026-04-07T08:45:17Z</dcterms:modified>
</cp:coreProperties>
</file>